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1" r:id="rId4"/>
    <p:sldId id="258" r:id="rId5"/>
    <p:sldId id="259" r:id="rId6"/>
    <p:sldId id="260" r:id="rId7"/>
    <p:sldId id="269" r:id="rId8"/>
    <p:sldId id="270" r:id="rId9"/>
    <p:sldId id="262" r:id="rId10"/>
    <p:sldId id="263" r:id="rId11"/>
    <p:sldId id="264" r:id="rId12"/>
    <p:sldId id="273" r:id="rId13"/>
    <p:sldId id="265" r:id="rId14"/>
    <p:sldId id="268" r:id="rId15"/>
    <p:sldId id="266" r:id="rId16"/>
    <p:sldId id="272" r:id="rId17"/>
    <p:sldId id="274" r:id="rId18"/>
    <p:sldId id="267" r:id="rId19"/>
    <p:sldId id="271" r:id="rId20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3030" y="-11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1F742-B239-4954-8D99-237EF0C1B154}" type="datetimeFigureOut">
              <a:rPr lang="et-EE" smtClean="0"/>
              <a:t>26.10.2019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FC6B9-B8EA-4D74-932D-8ECC9DCAAAE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8417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FC6B9-B8EA-4D74-932D-8ECC9DCAAAE4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2701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juhtslaidi alamtiitli laadi redigeerimiseks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99A-A1D1-4ABE-8257-4DFE65B69C3F}" type="datetimeFigureOut">
              <a:rPr lang="et-EE" smtClean="0"/>
              <a:t>26.10.2019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99A-A1D1-4ABE-8257-4DFE65B69C3F}" type="datetimeFigureOut">
              <a:rPr lang="et-EE" smtClean="0"/>
              <a:t>26.10.2019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99A-A1D1-4ABE-8257-4DFE65B69C3F}" type="datetimeFigureOut">
              <a:rPr lang="et-EE" smtClean="0"/>
              <a:t>26.10.2019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99A-A1D1-4ABE-8257-4DFE65B69C3F}" type="datetimeFigureOut">
              <a:rPr lang="et-EE" smtClean="0"/>
              <a:t>26.10.2019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99A-A1D1-4ABE-8257-4DFE65B69C3F}" type="datetimeFigureOut">
              <a:rPr lang="et-EE" smtClean="0"/>
              <a:t>26.10.2019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99A-A1D1-4ABE-8257-4DFE65B69C3F}" type="datetimeFigureOut">
              <a:rPr lang="et-EE" smtClean="0"/>
              <a:t>26.10.2019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99A-A1D1-4ABE-8257-4DFE65B69C3F}" type="datetimeFigureOut">
              <a:rPr lang="et-EE" smtClean="0"/>
              <a:t>26.10.2019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99A-A1D1-4ABE-8257-4DFE65B69C3F}" type="datetimeFigureOut">
              <a:rPr lang="et-EE" smtClean="0"/>
              <a:t>26.10.2019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99A-A1D1-4ABE-8257-4DFE65B69C3F}" type="datetimeFigureOut">
              <a:rPr lang="et-EE" smtClean="0"/>
              <a:t>26.10.2019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99A-A1D1-4ABE-8257-4DFE65B69C3F}" type="datetimeFigureOut">
              <a:rPr lang="et-EE" smtClean="0"/>
              <a:t>26.10.2019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E99A-A1D1-4ABE-8257-4DFE65B69C3F}" type="datetimeFigureOut">
              <a:rPr lang="et-EE" smtClean="0"/>
              <a:t>26.10.2019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0617-0E67-4722-BF70-32AD8983E01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AE99A-A1D1-4ABE-8257-4DFE65B69C3F}" type="datetimeFigureOut">
              <a:rPr lang="et-EE" smtClean="0"/>
              <a:t>26.10.2019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D0617-0E67-4722-BF70-32AD8983E014}" type="slidenum">
              <a:rPr lang="et-EE" smtClean="0"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395536" y="620689"/>
            <a:ext cx="8062664" cy="2979762"/>
          </a:xfrm>
        </p:spPr>
        <p:txBody>
          <a:bodyPr>
            <a:normAutofit/>
          </a:bodyPr>
          <a:lstStyle/>
          <a:p>
            <a:r>
              <a:rPr lang="et-EE" sz="3600" dirty="0" smtClean="0"/>
              <a:t>Eesti Metsateenijate Ühing 1919 - 1939</a:t>
            </a:r>
            <a:endParaRPr lang="et-EE" sz="3600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b="1" dirty="0" smtClean="0"/>
              <a:t>Priit Kask</a:t>
            </a:r>
          </a:p>
          <a:p>
            <a:endParaRPr lang="et-EE" b="1" dirty="0"/>
          </a:p>
        </p:txBody>
      </p:sp>
    </p:spTree>
    <p:extLst>
      <p:ext uri="{BB962C8B-B14F-4D97-AF65-F5344CB8AC3E}">
        <p14:creationId xmlns:p14="http://schemas.microsoft.com/office/powerpoint/2010/main" val="311699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Metsaülemate Ühingu loomine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dirty="0" smtClean="0"/>
              <a:t>EMÜ – peamiselt majandusküsimused</a:t>
            </a:r>
          </a:p>
          <a:p>
            <a:r>
              <a:rPr lang="et-EE" dirty="0" smtClean="0"/>
              <a:t>Metsaülematel soov kaasa rääkida metsanduspoliitilistel teemadel, omaette kongressid</a:t>
            </a:r>
          </a:p>
          <a:p>
            <a:r>
              <a:rPr lang="et-EE" dirty="0" smtClean="0"/>
              <a:t>09.09.1922 – metsaülemad asutavad iseseisva ühingu, enamus jäid edasi ka EMÜ liikmeteks</a:t>
            </a:r>
          </a:p>
          <a:p>
            <a:r>
              <a:rPr lang="et-EE" dirty="0" smtClean="0"/>
              <a:t>Keskjuhatus peab vajalikuks ühtse jõu olemasolu</a:t>
            </a:r>
          </a:p>
          <a:p>
            <a:r>
              <a:rPr lang="et-EE" dirty="0" smtClean="0"/>
              <a:t>Keskjuhatuse endine esimees hr. Ohaka tõstatab küsimuse – kas kõik metsateenijad toetavad keskjuhatust?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6076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 smtClean="0"/>
              <a:t>Ühingu tegevus</a:t>
            </a:r>
            <a:endParaRPr lang="et-EE" sz="40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t-EE" dirty="0" smtClean="0"/>
              <a:t>Kongressid igal aastal kuni 1935 (</a:t>
            </a:r>
            <a:r>
              <a:rPr lang="et-EE" dirty="0"/>
              <a:t>T</a:t>
            </a:r>
            <a:r>
              <a:rPr lang="et-EE" dirty="0" smtClean="0"/>
              <a:t>allinn)</a:t>
            </a:r>
          </a:p>
          <a:p>
            <a:r>
              <a:rPr lang="et-EE" dirty="0" smtClean="0"/>
              <a:t>1934 - 96 osakonda, (kõigis metskondades va. Halliku, </a:t>
            </a:r>
            <a:r>
              <a:rPr lang="et-EE" dirty="0"/>
              <a:t>V</a:t>
            </a:r>
            <a:r>
              <a:rPr lang="et-EE" dirty="0" smtClean="0"/>
              <a:t>elise, Pagari, Tallinna), 1935 liiget</a:t>
            </a:r>
          </a:p>
          <a:p>
            <a:pPr marL="0" indent="0">
              <a:buNone/>
            </a:pPr>
            <a:r>
              <a:rPr lang="et-EE" dirty="0" smtClean="0"/>
              <a:t>      Keskasutuse ametnikke 113, metsaülemaid 83, </a:t>
            </a:r>
            <a:r>
              <a:rPr lang="et-EE" dirty="0" err="1" smtClean="0"/>
              <a:t>a/mü</a:t>
            </a:r>
            <a:r>
              <a:rPr lang="et-EE" dirty="0" smtClean="0"/>
              <a:t> 57, asjaajajaid      </a:t>
            </a:r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      104, mk 215, praakereid 36, kantseleiametnikke 59, </a:t>
            </a:r>
            <a:r>
              <a:rPr lang="et-EE" dirty="0" err="1" smtClean="0"/>
              <a:t>mv</a:t>
            </a:r>
            <a:r>
              <a:rPr lang="et-EE" dirty="0" smtClean="0"/>
              <a:t> 1268</a:t>
            </a:r>
          </a:p>
          <a:p>
            <a:r>
              <a:rPr lang="et-EE" dirty="0" smtClean="0"/>
              <a:t>Ametkonna majanduslik olukord</a:t>
            </a:r>
          </a:p>
          <a:p>
            <a:r>
              <a:rPr lang="et-EE" dirty="0" smtClean="0"/>
              <a:t>Metsaseaduse ettepanekud</a:t>
            </a:r>
          </a:p>
          <a:p>
            <a:r>
              <a:rPr lang="et-EE" dirty="0" smtClean="0"/>
              <a:t>Palgamaa ja rahapalga vahekord. Palk parem kui palgamaa</a:t>
            </a:r>
          </a:p>
          <a:p>
            <a:r>
              <a:rPr lang="et-EE" dirty="0" smtClean="0"/>
              <a:t>Vormiriietus, arstiabi</a:t>
            </a:r>
          </a:p>
          <a:p>
            <a:r>
              <a:rPr lang="et-EE" dirty="0" smtClean="0"/>
              <a:t>Ametirelv – Metsateenijal peab olema relv, mis ei tohi olla halvem ega nõrgema jõuga kui relv, mis on tema vastasel.</a:t>
            </a:r>
          </a:p>
          <a:p>
            <a:r>
              <a:rPr lang="et-EE" dirty="0" smtClean="0"/>
              <a:t>Pensionid</a:t>
            </a:r>
          </a:p>
          <a:p>
            <a:r>
              <a:rPr lang="et-EE" dirty="0" smtClean="0"/>
              <a:t>Metsateenijate abiandmise kassa. Toetused, %-ta laenud.</a:t>
            </a:r>
          </a:p>
          <a:p>
            <a:r>
              <a:rPr lang="et-EE" dirty="0" smtClean="0"/>
              <a:t>Puhke- ja vanadekodu </a:t>
            </a:r>
            <a:r>
              <a:rPr lang="et-EE" dirty="0" err="1" smtClean="0"/>
              <a:t>Konju</a:t>
            </a:r>
            <a:r>
              <a:rPr lang="et-EE" dirty="0" smtClean="0"/>
              <a:t> ja </a:t>
            </a:r>
            <a:r>
              <a:rPr lang="et-EE" dirty="0" err="1" smtClean="0"/>
              <a:t>Eivere</a:t>
            </a:r>
            <a:r>
              <a:rPr lang="et-EE" dirty="0" smtClean="0"/>
              <a:t> mõisas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17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EMÜ kongress</a:t>
            </a:r>
            <a:endParaRPr lang="et-EE" dirty="0"/>
          </a:p>
        </p:txBody>
      </p:sp>
      <p:pic>
        <p:nvPicPr>
          <p:cNvPr id="2050" name="Picture 2" descr="F:\1-2-1-14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778" y="1600200"/>
            <a:ext cx="621244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3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Eivere</a:t>
            </a:r>
            <a:r>
              <a:rPr lang="et-EE" dirty="0" smtClean="0"/>
              <a:t> mõis</a:t>
            </a:r>
            <a:endParaRPr lang="et-EE" dirty="0"/>
          </a:p>
        </p:txBody>
      </p:sp>
      <p:pic>
        <p:nvPicPr>
          <p:cNvPr id="1026" name="Picture 2" descr="C:\Users\Priit\Documents\EMÜ\2014\eivere_manor5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05" y="1600200"/>
            <a:ext cx="679319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13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 err="1" smtClean="0"/>
              <a:t>Eivere</a:t>
            </a:r>
            <a:r>
              <a:rPr lang="et-EE" sz="4000" dirty="0" smtClean="0"/>
              <a:t> mõis </a:t>
            </a:r>
            <a:endParaRPr lang="et-EE" sz="4000" dirty="0"/>
          </a:p>
        </p:txBody>
      </p:sp>
      <p:pic>
        <p:nvPicPr>
          <p:cNvPr id="1026" name="Picture 2" descr="C:\Users\Priit\Documents\EMÜ\2014\soye-room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05" y="1600200"/>
            <a:ext cx="679319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28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dirty="0" smtClean="0"/>
              <a:t>Ühingu tegevus</a:t>
            </a:r>
            <a:endParaRPr lang="et-EE" sz="36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t-EE" dirty="0" smtClean="0"/>
              <a:t>EMÜ kuulus riigi- ja omavalitsusteenijate keskliitu, koostöö teiste organisatsioonidega</a:t>
            </a:r>
          </a:p>
          <a:p>
            <a:r>
              <a:rPr lang="et-EE" dirty="0" smtClean="0"/>
              <a:t>Koostöö metsavalitsuse juhtidega</a:t>
            </a:r>
          </a:p>
          <a:p>
            <a:r>
              <a:rPr lang="et-EE" dirty="0" smtClean="0"/>
              <a:t>Koostöö naaberriikide metsaametnike organisatsioonidega (käidi külas lätlastel ja soomlastel)</a:t>
            </a:r>
          </a:p>
          <a:p>
            <a:r>
              <a:rPr lang="et-EE" dirty="0" smtClean="0"/>
              <a:t>Metsapäevade traditsiooni algatamine, eeskuju kodukaunistamisel,  abi kooliaedade rajamisel</a:t>
            </a:r>
          </a:p>
          <a:p>
            <a:r>
              <a:rPr lang="et-EE" dirty="0" smtClean="0"/>
              <a:t>Nimede eestistamine, mis sai suure hoo 1930-tel, kui nimevahetus muutus lihtsaks ja maksuvabaks. Tsaariajal keisri eriluba.</a:t>
            </a:r>
          </a:p>
          <a:p>
            <a:r>
              <a:rPr lang="et-EE" dirty="0" smtClean="0"/>
              <a:t>Üritused kohapeal (laenud, raamatukogud, loterii)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2019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 smtClean="0"/>
              <a:t>EMÜ ekskursioon Pärnumaal </a:t>
            </a:r>
            <a:endParaRPr lang="et-EE" sz="4000" dirty="0"/>
          </a:p>
        </p:txBody>
      </p:sp>
      <p:pic>
        <p:nvPicPr>
          <p:cNvPr id="2050" name="Picture 2" descr="C:\Users\Priit\Desktop\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532595" cy="492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25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70820" y="188640"/>
            <a:ext cx="8115980" cy="850106"/>
          </a:xfrm>
        </p:spPr>
        <p:txBody>
          <a:bodyPr>
            <a:normAutofit/>
          </a:bodyPr>
          <a:lstStyle/>
          <a:p>
            <a:r>
              <a:rPr lang="et-EE" sz="4000" dirty="0" smtClean="0"/>
              <a:t>Loodi osakond</a:t>
            </a:r>
            <a:endParaRPr lang="et-EE" sz="40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3074" name="Picture 2" descr="F:\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20" y="1031575"/>
            <a:ext cx="7601580" cy="506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1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dirty="0" smtClean="0"/>
              <a:t>Isamaalisus</a:t>
            </a:r>
            <a:endParaRPr lang="et-EE" sz="36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dirty="0" smtClean="0"/>
              <a:t>Aated kõrged ja isamaalised. Lipukirjaks Isamaa, üksmeel ja ausus.</a:t>
            </a:r>
          </a:p>
          <a:p>
            <a:r>
              <a:rPr lang="et-EE" dirty="0" smtClean="0"/>
              <a:t>Hoiduti poliitikast – mitte alluda poliitilistele mõjutustele ja pühenduda riigimetsa teenimisele</a:t>
            </a:r>
          </a:p>
          <a:p>
            <a:r>
              <a:rPr lang="et-EE" dirty="0" smtClean="0"/>
              <a:t>Vaikival ajastul organiseeriti metsateenijaid poolkohustuslikult</a:t>
            </a:r>
          </a:p>
          <a:p>
            <a:r>
              <a:rPr lang="et-EE" dirty="0" smtClean="0"/>
              <a:t>EMÜ lõpetas tegevuse 30.06.1939 kohustusliku Riigi Metsateenijate Keskkogu moodustamisega.</a:t>
            </a:r>
          </a:p>
          <a:p>
            <a:r>
              <a:rPr lang="et-EE" dirty="0" smtClean="0"/>
              <a:t>Mitmed osakonnad jätkasid siiski tegevust kuni juunipöördeni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7487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Tänan !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t-EE" sz="3600" dirty="0"/>
          </a:p>
        </p:txBody>
      </p:sp>
    </p:spTree>
    <p:extLst>
      <p:ext uri="{BB962C8B-B14F-4D97-AF65-F5344CB8AC3E}">
        <p14:creationId xmlns:p14="http://schemas.microsoft.com/office/powerpoint/2010/main" val="297903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 smtClean="0"/>
              <a:t>Ühingu loomine</a:t>
            </a:r>
            <a:endParaRPr lang="et-EE" sz="4000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29.09.1919 registreeris Tallinna-Haapsalu Rahukogu</a:t>
            </a:r>
          </a:p>
          <a:p>
            <a:endParaRPr lang="et-EE" dirty="0"/>
          </a:p>
          <a:p>
            <a:r>
              <a:rPr lang="et-EE" dirty="0" smtClean="0"/>
              <a:t>Asutajad härrad </a:t>
            </a:r>
            <a:r>
              <a:rPr lang="et-EE" dirty="0" err="1" smtClean="0"/>
              <a:t>Leilop</a:t>
            </a:r>
            <a:r>
              <a:rPr lang="et-EE" dirty="0" smtClean="0"/>
              <a:t>, </a:t>
            </a:r>
            <a:r>
              <a:rPr lang="et-EE" dirty="0" err="1" smtClean="0"/>
              <a:t>Reier</a:t>
            </a:r>
            <a:r>
              <a:rPr lang="et-EE" dirty="0" smtClean="0"/>
              <a:t>, </a:t>
            </a:r>
            <a:r>
              <a:rPr lang="et-EE" dirty="0" err="1" smtClean="0"/>
              <a:t>Kampus</a:t>
            </a:r>
            <a:r>
              <a:rPr lang="et-EE" dirty="0" smtClean="0"/>
              <a:t> ja Tukk</a:t>
            </a:r>
          </a:p>
          <a:p>
            <a:endParaRPr lang="et-EE" dirty="0"/>
          </a:p>
          <a:p>
            <a:r>
              <a:rPr lang="et-EE" sz="2400" dirty="0" smtClean="0"/>
              <a:t>Riikliku metsavalitsuse tegevuse algus  13.11.1918</a:t>
            </a:r>
            <a:endParaRPr lang="et-EE" sz="2400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endParaRPr lang="et-EE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t-EE" dirty="0">
                <a:latin typeface="Times New Roman"/>
                <a:ea typeface="Times New Roman"/>
              </a:rPr>
              <a:t> </a:t>
            </a:r>
          </a:p>
          <a:p>
            <a:endParaRPr lang="et-E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4429608" cy="327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74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 smtClean="0"/>
              <a:t>EMÜ vapp</a:t>
            </a:r>
            <a:endParaRPr lang="et-EE" sz="4000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t-EE" dirty="0">
                <a:latin typeface="Times New Roman"/>
                <a:ea typeface="Times New Roman"/>
              </a:rPr>
              <a:t> </a:t>
            </a:r>
          </a:p>
          <a:p>
            <a:endParaRPr lang="et-EE" dirty="0">
              <a:latin typeface="Times New Roman"/>
            </a:endParaRPr>
          </a:p>
          <a:p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t-EE" sz="1800" dirty="0" smtClean="0"/>
              <a:t>Tamm – kodumaa metsade rohkus</a:t>
            </a:r>
          </a:p>
          <a:p>
            <a:r>
              <a:rPr lang="et-EE" sz="1800" dirty="0" smtClean="0"/>
              <a:t>Punane – armastus</a:t>
            </a:r>
          </a:p>
          <a:p>
            <a:r>
              <a:rPr lang="et-EE" sz="1800" dirty="0" smtClean="0"/>
              <a:t>Kaks kätt – metsateenijate üksmeelsus</a:t>
            </a:r>
          </a:p>
          <a:p>
            <a:r>
              <a:rPr lang="et-EE" sz="1800" dirty="0" smtClean="0"/>
              <a:t>Metsis – loomade kaitse</a:t>
            </a:r>
          </a:p>
          <a:p>
            <a:r>
              <a:rPr lang="et-EE" sz="1800" dirty="0" smtClean="0"/>
              <a:t>Pärg lindiga -  patriootlik vaim</a:t>
            </a:r>
          </a:p>
          <a:p>
            <a:endParaRPr lang="et-EE" sz="1800" dirty="0"/>
          </a:p>
          <a:p>
            <a:r>
              <a:rPr lang="et-EE" sz="1800" dirty="0" smtClean="0"/>
              <a:t>EMÜ lipp</a:t>
            </a:r>
          </a:p>
          <a:p>
            <a:endParaRPr lang="et-EE" sz="1800" dirty="0"/>
          </a:p>
          <a:p>
            <a:endParaRPr lang="et-EE" sz="1800" dirty="0" smtClean="0"/>
          </a:p>
          <a:p>
            <a:endParaRPr lang="et-EE" sz="1800" dirty="0" smtClean="0"/>
          </a:p>
          <a:p>
            <a:pPr marL="0" indent="0">
              <a:buNone/>
            </a:pPr>
            <a:endParaRPr lang="et-EE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51" y="1591198"/>
            <a:ext cx="4111634" cy="363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36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Ühingu</a:t>
            </a:r>
            <a:r>
              <a:rPr lang="et-EE" dirty="0" smtClean="0"/>
              <a:t> loomine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dirty="0" smtClean="0"/>
              <a:t>Loomise vajadus tekkis koos mõisate metsade riigistamisega ja koos sellega metsaametkonna järsu suurenemisega.</a:t>
            </a:r>
            <a:endParaRPr lang="et-EE" dirty="0"/>
          </a:p>
          <a:p>
            <a:r>
              <a:rPr lang="et-EE" dirty="0" smtClean="0"/>
              <a:t>Metsanduse areng on seotud metsategelaste arenguga, mis tingib metsateenijate koondamise organisatsiooni</a:t>
            </a:r>
            <a:endParaRPr lang="et-EE" dirty="0"/>
          </a:p>
        </p:txBody>
      </p:sp>
      <p:pic>
        <p:nvPicPr>
          <p:cNvPr id="2050" name="Picture 2" descr="C:\Users\Priit\Documents\EMÜ\2014\1_3_metsavahid_20_saj_algus_kremserig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80928"/>
            <a:ext cx="399235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73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Ühingu loomine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t-EE" dirty="0" smtClean="0"/>
              <a:t>Ühing pidi seisma metsaametnike õiguste eest laiemalt. Õigus olla esindatud keskasutustes, õigus oma ainelise olukorra parandamiseks, õigus osaleda seadusloomes ja sotsiaalkindlustuse lahendamises</a:t>
            </a:r>
          </a:p>
          <a:p>
            <a:r>
              <a:rPr lang="et-EE" dirty="0" smtClean="0"/>
              <a:t>Metsaülematel seni vaenulik suhtumine ühinemisse oma teenijatega.</a:t>
            </a:r>
          </a:p>
          <a:p>
            <a:r>
              <a:rPr lang="et-EE" dirty="0" smtClean="0"/>
              <a:t>1920. aastaks  86 metskonda</a:t>
            </a:r>
            <a:endParaRPr lang="et-EE" dirty="0"/>
          </a:p>
        </p:txBody>
      </p:sp>
      <p:pic>
        <p:nvPicPr>
          <p:cNvPr id="1026" name="Picture 2" descr="C:\Users\Priit\Documents\EMÜ\2014\1_4_õppe_ja_katsemetskonna_metsavahid_1934_a_kasesalu_kog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190" y="2204864"/>
            <a:ext cx="4393610" cy="306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55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I Ülemaaline kongress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t-EE" dirty="0" smtClean="0"/>
              <a:t>Algatusrühm – Balti metsavalve ametnikkude liidu ajutise nõukogu liikmed Pärnumaal (hr. </a:t>
            </a:r>
            <a:r>
              <a:rPr lang="et-EE" dirty="0" err="1" smtClean="0"/>
              <a:t>Reier</a:t>
            </a:r>
            <a:r>
              <a:rPr lang="et-EE" dirty="0" smtClean="0"/>
              <a:t>).</a:t>
            </a:r>
          </a:p>
          <a:p>
            <a:r>
              <a:rPr lang="et-EE" dirty="0" smtClean="0"/>
              <a:t>13.06.1920 Pärnu Endla seltsi saal.</a:t>
            </a:r>
          </a:p>
          <a:p>
            <a:r>
              <a:rPr lang="et-EE" dirty="0" smtClean="0"/>
              <a:t>Esindusnorm 1 saadik iga 15 töötaja rühma kohta</a:t>
            </a:r>
          </a:p>
          <a:p>
            <a:r>
              <a:rPr lang="et-EE" dirty="0" smtClean="0"/>
              <a:t>Väiksemad rühmad võisid saata rühma kohta 1 saadiku (kantseleiametnikud, metsaülemad ja abid). Metsaülematel võimaldati osavõtt ka väljaspool esindaja valimisi.</a:t>
            </a:r>
          </a:p>
          <a:p>
            <a:r>
              <a:rPr lang="et-EE" dirty="0" smtClean="0"/>
              <a:t>Osales 83 täieõiguslikku ja peale nende veel 20 saadikut. Enamus delegaatidest olid metsavahid.</a:t>
            </a:r>
          </a:p>
          <a:p>
            <a:r>
              <a:rPr lang="et-EE" dirty="0" smtClean="0"/>
              <a:t>Kongressil valiti keskjuhatus ning saadeti riigi Asutavale Kogule tervitustelegramm.</a:t>
            </a:r>
          </a:p>
          <a:p>
            <a:r>
              <a:rPr lang="et-EE" dirty="0" smtClean="0"/>
              <a:t>Põhiteemaks oli teenistujate lahtilaskmise kord ja teenistustasud.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1890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791525"/>
              </p:ext>
            </p:extLst>
          </p:nvPr>
        </p:nvGraphicFramePr>
        <p:xfrm>
          <a:off x="827088" y="-458788"/>
          <a:ext cx="5616575" cy="7934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Acrobat Document" r:id="rId3" imgW="5676857" imgH="8019997" progId="AcroExch.Document.DC">
                  <p:embed/>
                </p:oleObj>
              </mc:Choice>
              <mc:Fallback>
                <p:oleObj name="Acrobat Document" r:id="rId3" imgW="5676857" imgH="801999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088" y="-458788"/>
                        <a:ext cx="5616575" cy="7934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469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706090"/>
          </a:xfrm>
        </p:spPr>
        <p:txBody>
          <a:bodyPr>
            <a:normAutofit/>
          </a:bodyPr>
          <a:lstStyle/>
          <a:p>
            <a:r>
              <a:rPr lang="et-EE" sz="2800" dirty="0" smtClean="0"/>
              <a:t>Riigi metsavahtide käsiraamat</a:t>
            </a:r>
            <a:endParaRPr lang="et-EE" sz="28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83568" y="908720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et-EE" dirty="0" smtClean="0"/>
              <a:t>        ˇ1928                                                              </a:t>
            </a:r>
          </a:p>
          <a:p>
            <a:r>
              <a:rPr lang="et-EE" dirty="0" smtClean="0"/>
              <a:t>Kliima ja maapind</a:t>
            </a:r>
          </a:p>
          <a:p>
            <a:r>
              <a:rPr lang="et-EE" dirty="0" smtClean="0"/>
              <a:t>Pinnakate, pinna sügavus, </a:t>
            </a:r>
            <a:r>
              <a:rPr lang="et-EE" dirty="0"/>
              <a:t>p</a:t>
            </a:r>
            <a:r>
              <a:rPr lang="et-EE" dirty="0" smtClean="0"/>
              <a:t>inna põhi</a:t>
            </a:r>
          </a:p>
          <a:p>
            <a:r>
              <a:rPr lang="et-EE" dirty="0" smtClean="0"/>
              <a:t>Tüübilised metsapinnad. Liivamaa, savimaa, lubjamaa, kivimaa, huumusmaa.</a:t>
            </a:r>
          </a:p>
          <a:p>
            <a:r>
              <a:rPr lang="et-EE" dirty="0" smtClean="0"/>
              <a:t>Metsapuude ja põõsaste kirjeldus. Okaspuud  - mänd, kuusk, okasleht, </a:t>
            </a:r>
            <a:r>
              <a:rPr lang="et-EE" dirty="0" err="1" smtClean="0"/>
              <a:t>Pseudotsuga</a:t>
            </a:r>
            <a:r>
              <a:rPr lang="et-EE" dirty="0" smtClean="0"/>
              <a:t> </a:t>
            </a:r>
            <a:r>
              <a:rPr lang="et-EE" dirty="0" err="1" smtClean="0"/>
              <a:t>Douglasii</a:t>
            </a:r>
            <a:r>
              <a:rPr lang="et-EE" dirty="0" smtClean="0"/>
              <a:t>, Lehtpuud</a:t>
            </a:r>
          </a:p>
          <a:p>
            <a:r>
              <a:rPr lang="et-EE" dirty="0" smtClean="0"/>
              <a:t>Metsade kasvatus</a:t>
            </a:r>
          </a:p>
          <a:p>
            <a:r>
              <a:rPr lang="et-EE" dirty="0" smtClean="0"/>
              <a:t>Puuliikide ja valguse ja soojuse vahekord</a:t>
            </a:r>
          </a:p>
          <a:p>
            <a:r>
              <a:rPr lang="et-EE" dirty="0" smtClean="0"/>
              <a:t>Metsakasvatuse põhimõisted – kõrgmetsa majandus ja madalmetsa majandus</a:t>
            </a:r>
          </a:p>
          <a:p>
            <a:r>
              <a:rPr lang="et-EE" dirty="0" smtClean="0"/>
              <a:t>Majanduse viisid</a:t>
            </a:r>
          </a:p>
          <a:p>
            <a:r>
              <a:rPr lang="et-EE" dirty="0" smtClean="0"/>
              <a:t>Puht- ja segametsad</a:t>
            </a:r>
          </a:p>
          <a:p>
            <a:r>
              <a:rPr lang="et-EE" dirty="0" smtClean="0"/>
              <a:t>Metsa asutamine ( kunstlikul ja loomulikul teel asutatud puiestikud)</a:t>
            </a:r>
          </a:p>
          <a:p>
            <a:r>
              <a:rPr lang="et-EE" dirty="0" smtClean="0"/>
              <a:t>Metsapuude seemnete korjamine ja alalhoidmine</a:t>
            </a:r>
          </a:p>
          <a:p>
            <a:r>
              <a:rPr lang="et-EE" dirty="0" smtClean="0"/>
              <a:t>Seemnete idanemine</a:t>
            </a:r>
          </a:p>
          <a:p>
            <a:r>
              <a:rPr lang="et-EE" dirty="0" smtClean="0"/>
              <a:t>Külitud seemnete kinnikatmine</a:t>
            </a:r>
          </a:p>
          <a:p>
            <a:r>
              <a:rPr lang="et-EE" dirty="0" smtClean="0"/>
              <a:t>Taimeaed ja puukool</a:t>
            </a:r>
          </a:p>
          <a:p>
            <a:r>
              <a:rPr lang="et-EE" dirty="0" smtClean="0"/>
              <a:t>Metsa ravitsemine – Meie metsad tarvitavad hoolsust suuremal mõõdul, kui seda metsaülemad, lubatud </a:t>
            </a:r>
            <a:r>
              <a:rPr lang="et-EE" dirty="0" err="1" smtClean="0"/>
              <a:t>rahasumme</a:t>
            </a:r>
            <a:r>
              <a:rPr lang="et-EE" dirty="0" smtClean="0"/>
              <a:t> ja tööliste  arvu arvesse võttes, teostada suudavad.</a:t>
            </a:r>
          </a:p>
          <a:p>
            <a:r>
              <a:rPr lang="et-EE" dirty="0" smtClean="0"/>
              <a:t>Metsa kaitse</a:t>
            </a:r>
          </a:p>
          <a:p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4920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Eesti Mets asutamine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t-EE" dirty="0" smtClean="0"/>
              <a:t>7.12.1920 EMÜ keskjuhatuse koosolekul otsustati 1921. a. algusest hakata kirjastama kuukirja Eesti Mets</a:t>
            </a:r>
          </a:p>
          <a:p>
            <a:r>
              <a:rPr lang="et-EE" dirty="0" smtClean="0"/>
              <a:t>Anti välja ka metsameeste kalender - käsiraamatut</a:t>
            </a:r>
          </a:p>
          <a:p>
            <a:r>
              <a:rPr lang="et-EE" dirty="0" smtClean="0"/>
              <a:t>Kirjastamiskulude katteks korraldati suurejooneline pidu, mille tulude ja riikliku toetuse abil sai alustada ajakirja väljaandmist.</a:t>
            </a:r>
          </a:p>
          <a:p>
            <a:r>
              <a:rPr lang="et-EE" dirty="0" smtClean="0"/>
              <a:t>Riigi kulul telliti igasse metskonda 1 eksemplar ajakirja.</a:t>
            </a:r>
          </a:p>
          <a:p>
            <a:r>
              <a:rPr lang="et-EE" dirty="0" smtClean="0"/>
              <a:t>Autoriteks teadlased ja praktikud</a:t>
            </a:r>
          </a:p>
          <a:p>
            <a:r>
              <a:rPr lang="et-EE" dirty="0" smtClean="0"/>
              <a:t>Hoolitseti liikmete huvide äratamise, teadmiste laiendamise ja suurendamise eest.</a:t>
            </a:r>
          </a:p>
          <a:p>
            <a:r>
              <a:rPr lang="et-EE" dirty="0" smtClean="0"/>
              <a:t>1930.a hakkasid ajakirja välja andma Akadeemiline Metsaselts, Metsaülemate Ühing, Metsaühingute Liit ja EMÜ</a:t>
            </a:r>
          </a:p>
          <a:p>
            <a:r>
              <a:rPr lang="et-EE" dirty="0" smtClean="0"/>
              <a:t>EMÜ revisjonikomisjon avastas, et rahalised toimingud on muutunud EMÜ asjaajamises liig koduseks.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6896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711</Words>
  <Application>Microsoft Office PowerPoint</Application>
  <PresentationFormat>Ekraaniseanss (4:3)</PresentationFormat>
  <Paragraphs>103</Paragraphs>
  <Slides>19</Slides>
  <Notes>1</Notes>
  <HiddenSlides>0</HiddenSlides>
  <MMClips>0</MMClips>
  <ScaleCrop>false</ScaleCrop>
  <HeadingPairs>
    <vt:vector size="6" baseType="variant">
      <vt:variant>
        <vt:lpstr>Kujundus</vt:lpstr>
      </vt:variant>
      <vt:variant>
        <vt:i4>1</vt:i4>
      </vt:variant>
      <vt:variant>
        <vt:lpstr>Manustatud OLE-serverid</vt:lpstr>
      </vt:variant>
      <vt:variant>
        <vt:i4>1</vt:i4>
      </vt:variant>
      <vt:variant>
        <vt:lpstr>Slaidipealkirjad</vt:lpstr>
      </vt:variant>
      <vt:variant>
        <vt:i4>19</vt:i4>
      </vt:variant>
    </vt:vector>
  </HeadingPairs>
  <TitlesOfParts>
    <vt:vector size="21" baseType="lpstr">
      <vt:lpstr>Office'i kujundus</vt:lpstr>
      <vt:lpstr>Acrobat Document</vt:lpstr>
      <vt:lpstr>Eesti Metsateenijate Ühing 1919 - 1939</vt:lpstr>
      <vt:lpstr>Ühingu loomine</vt:lpstr>
      <vt:lpstr>EMÜ vapp</vt:lpstr>
      <vt:lpstr>Ühingu loomine</vt:lpstr>
      <vt:lpstr>Ühingu loomine</vt:lpstr>
      <vt:lpstr>I Ülemaaline kongress</vt:lpstr>
      <vt:lpstr>PowerPointi esitlus</vt:lpstr>
      <vt:lpstr>Riigi metsavahtide käsiraamat</vt:lpstr>
      <vt:lpstr>Eesti Mets asutamine</vt:lpstr>
      <vt:lpstr>Metsaülemate Ühingu loomine</vt:lpstr>
      <vt:lpstr>Ühingu tegevus</vt:lpstr>
      <vt:lpstr>EMÜ kongress</vt:lpstr>
      <vt:lpstr>Eivere mõis</vt:lpstr>
      <vt:lpstr>Eivere mõis </vt:lpstr>
      <vt:lpstr>Ühingu tegevus</vt:lpstr>
      <vt:lpstr>EMÜ ekskursioon Pärnumaal </vt:lpstr>
      <vt:lpstr>Loodi osakond</vt:lpstr>
      <vt:lpstr>Isamaalisus</vt:lpstr>
      <vt:lpstr>Tänan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Eesti Metsateenijate Ühing 1919 - 1939</dc:title>
  <dc:creator>Priit</dc:creator>
  <cp:lastModifiedBy>RMK</cp:lastModifiedBy>
  <cp:revision>54</cp:revision>
  <dcterms:created xsi:type="dcterms:W3CDTF">2014-08-27T08:23:12Z</dcterms:created>
  <dcterms:modified xsi:type="dcterms:W3CDTF">2019-10-26T08:35:19Z</dcterms:modified>
</cp:coreProperties>
</file>